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7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87" d="100"/>
          <a:sy n="87" d="100"/>
        </p:scale>
        <p:origin x="4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Trend in Surface Area of Wular Lake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Sheet1!$A$5:$A$9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xVal>
          <c:yVal>
            <c:numRef>
              <c:f>Sheet1!$B$5:$B$9</c:f>
              <c:numCache>
                <c:formatCode>General</c:formatCode>
                <c:ptCount val="5"/>
                <c:pt idx="0">
                  <c:v>122173.035</c:v>
                </c:pt>
                <c:pt idx="1">
                  <c:v>151507.68599999999</c:v>
                </c:pt>
                <c:pt idx="2">
                  <c:v>152759.003</c:v>
                </c:pt>
                <c:pt idx="3">
                  <c:v>144855.30499999999</c:v>
                </c:pt>
                <c:pt idx="4">
                  <c:v>164338.50899999999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217-4570-8458-B659F0319A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9954696"/>
        <c:axId val="549959944"/>
      </c:scatterChart>
      <c:valAx>
        <c:axId val="549954696"/>
        <c:scaling>
          <c:orientation val="minMax"/>
          <c:min val="201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959944"/>
        <c:crosses val="autoZero"/>
        <c:crossBetween val="midCat"/>
      </c:valAx>
      <c:valAx>
        <c:axId val="549959944"/>
        <c:scaling>
          <c:orientation val="minMax"/>
          <c:min val="1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Area</a:t>
                </a:r>
                <a:r>
                  <a:rPr lang="en-US" baseline="0"/>
                  <a:t> in sq.m^2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9546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8A03-242C-4EEA-9279-50559D57CF6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E6ADA-0F3A-4D90-B9F7-C2D4A7EC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2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8A03-242C-4EEA-9279-50559D57CF6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E6ADA-0F3A-4D90-B9F7-C2D4A7EC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0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8A03-242C-4EEA-9279-50559D57CF6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E6ADA-0F3A-4D90-B9F7-C2D4A7EC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8A03-242C-4EEA-9279-50559D57CF6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E6ADA-0F3A-4D90-B9F7-C2D4A7EC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8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8A03-242C-4EEA-9279-50559D57CF6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E6ADA-0F3A-4D90-B9F7-C2D4A7EC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3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8A03-242C-4EEA-9279-50559D57CF6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E6ADA-0F3A-4D90-B9F7-C2D4A7EC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6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8A03-242C-4EEA-9279-50559D57CF6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E6ADA-0F3A-4D90-B9F7-C2D4A7EC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1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8A03-242C-4EEA-9279-50559D57CF6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E6ADA-0F3A-4D90-B9F7-C2D4A7EC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13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8A03-242C-4EEA-9279-50559D57CF6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E6ADA-0F3A-4D90-B9F7-C2D4A7EC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46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8A03-242C-4EEA-9279-50559D57CF6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E6ADA-0F3A-4D90-B9F7-C2D4A7EC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63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8A03-242C-4EEA-9279-50559D57CF6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E6ADA-0F3A-4D90-B9F7-C2D4A7EC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58A03-242C-4EEA-9279-50559D57CF6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E6ADA-0F3A-4D90-B9F7-C2D4A7EC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2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8600"/>
            <a:ext cx="9144000" cy="32813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92D050"/>
                </a:solidFill>
                <a:latin typeface="Calibri" panose="020F0502020204030204" pitchFamily="34" charset="0"/>
              </a:rPr>
              <a:t>PBIO 4733-001, PBIO 5733-001, GIS 4733-001, GIS 5733-001 </a:t>
            </a:r>
            <a:br>
              <a:rPr lang="en-US" sz="2000" b="1" dirty="0">
                <a:solidFill>
                  <a:srgbClr val="92D050"/>
                </a:solidFill>
                <a:latin typeface="Calibri" panose="020F0502020204030204" pitchFamily="34" charset="0"/>
              </a:rPr>
            </a:br>
            <a:r>
              <a:rPr lang="en-US" sz="2000" b="1" dirty="0">
                <a:solidFill>
                  <a:srgbClr val="92D050"/>
                </a:solidFill>
                <a:latin typeface="Calibri" panose="020F0502020204030204" pitchFamily="34" charset="0"/>
              </a:rPr>
              <a:t>Environmental Remote Sensing (Spring 2018)</a:t>
            </a:r>
            <a:br>
              <a:rPr lang="en-US" sz="2000" b="1" dirty="0">
                <a:solidFill>
                  <a:srgbClr val="92D050"/>
                </a:solidFill>
                <a:latin typeface="Calibri" panose="020F0502020204030204" pitchFamily="34" charset="0"/>
              </a:rPr>
            </a:br>
            <a:r>
              <a:rPr lang="en-US" sz="2000" b="1" dirty="0">
                <a:solidFill>
                  <a:srgbClr val="92D050"/>
                </a:solidFill>
                <a:latin typeface="Calibri" panose="020F0502020204030204" pitchFamily="34" charset="0"/>
              </a:rPr>
              <a:t>The 2</a:t>
            </a:r>
            <a:r>
              <a:rPr lang="en-US" sz="2000" b="1" baseline="30000" dirty="0">
                <a:solidFill>
                  <a:srgbClr val="92D050"/>
                </a:solidFill>
                <a:latin typeface="Calibri" panose="020F0502020204030204" pitchFamily="34" charset="0"/>
              </a:rPr>
              <a:t>nd</a:t>
            </a:r>
            <a:r>
              <a:rPr lang="en-US" sz="2000" b="1" dirty="0">
                <a:solidFill>
                  <a:srgbClr val="92D050"/>
                </a:solidFill>
                <a:latin typeface="Calibri" panose="020F0502020204030204" pitchFamily="34" charset="0"/>
              </a:rPr>
              <a:t> Student Project</a:t>
            </a:r>
            <a:br>
              <a:rPr lang="en-US" sz="2400" b="1" dirty="0">
                <a:latin typeface="Calibri" panose="020F0502020204030204" pitchFamily="34" charset="0"/>
              </a:rPr>
            </a:br>
            <a:br>
              <a:rPr lang="en-US" sz="2400" b="1" dirty="0">
                <a:latin typeface="Calibri" panose="020F0502020204030204" pitchFamily="34" charset="0"/>
              </a:rPr>
            </a:br>
            <a:br>
              <a:rPr lang="en-US" sz="2400" b="1" dirty="0">
                <a:latin typeface="Calibri" panose="020F0502020204030204" pitchFamily="34" charset="0"/>
              </a:rPr>
            </a:br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</a:rPr>
              <a:t>Surface Water Body Mapping</a:t>
            </a:r>
            <a:b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</a:rPr>
            </a:br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</a:rPr>
              <a:t>In Himalayan Region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sz="2100" b="1" dirty="0" err="1">
                <a:solidFill>
                  <a:srgbClr val="002060"/>
                </a:solidFill>
                <a:latin typeface="Calibri" panose="020F0502020204030204" pitchFamily="34" charset="0"/>
              </a:rPr>
              <a:t>Palakurthy</a:t>
            </a:r>
            <a:r>
              <a:rPr lang="en-US" sz="2100" b="1" dirty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r>
              <a:rPr lang="en-US" sz="2100" b="1" dirty="0" err="1">
                <a:solidFill>
                  <a:srgbClr val="002060"/>
                </a:solidFill>
                <a:latin typeface="Calibri" panose="020F0502020204030204" pitchFamily="34" charset="0"/>
              </a:rPr>
              <a:t>Dheeraj</a:t>
            </a:r>
            <a:r>
              <a:rPr lang="en-US" sz="2100" b="1" dirty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r>
              <a:rPr lang="en-US" sz="2100" b="1" dirty="0" err="1">
                <a:solidFill>
                  <a:srgbClr val="002060"/>
                </a:solidFill>
                <a:latin typeface="Calibri" panose="020F0502020204030204" pitchFamily="34" charset="0"/>
              </a:rPr>
              <a:t>Srivathsav</a:t>
            </a:r>
            <a:br>
              <a:rPr lang="en-US" sz="2100" b="1" dirty="0">
                <a:solidFill>
                  <a:srgbClr val="002060"/>
                </a:solidFill>
                <a:latin typeface="Calibri" panose="020F0502020204030204" pitchFamily="34" charset="0"/>
              </a:rPr>
            </a:br>
            <a:r>
              <a:rPr lang="en-US" sz="2100" b="1" dirty="0">
                <a:solidFill>
                  <a:srgbClr val="002060"/>
                </a:solidFill>
                <a:latin typeface="Calibri" panose="020F0502020204030204" pitchFamily="34" charset="0"/>
              </a:rPr>
              <a:t>Data science and Analytics</a:t>
            </a:r>
            <a:br>
              <a:rPr lang="en-US" sz="2100" b="1" dirty="0">
                <a:solidFill>
                  <a:srgbClr val="002060"/>
                </a:solidFill>
                <a:latin typeface="Calibri" panose="020F0502020204030204" pitchFamily="34" charset="0"/>
              </a:rPr>
            </a:br>
            <a:r>
              <a:rPr lang="en-US" sz="2100" b="1" dirty="0">
                <a:solidFill>
                  <a:srgbClr val="002060"/>
                </a:solidFill>
                <a:latin typeface="Calibri" panose="020F0502020204030204" pitchFamily="34" charset="0"/>
              </a:rPr>
              <a:t>Graduation</a:t>
            </a:r>
            <a:br>
              <a:rPr lang="en-US" sz="2100" b="1" dirty="0">
                <a:solidFill>
                  <a:srgbClr val="002060"/>
                </a:solidFill>
                <a:latin typeface="Calibri" panose="020F0502020204030204" pitchFamily="34" charset="0"/>
              </a:rPr>
            </a:br>
            <a:r>
              <a:rPr lang="en-US" sz="2100" b="1" dirty="0">
                <a:solidFill>
                  <a:srgbClr val="002060"/>
                </a:solidFill>
                <a:latin typeface="Calibri" panose="020F0502020204030204" pitchFamily="34" charset="0"/>
              </a:rPr>
              <a:t>05-01-2018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4950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7404" y="556953"/>
            <a:ext cx="79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Method 2: surface water body mapping using </a:t>
            </a:r>
            <a:r>
              <a:rPr lang="en-US" b="1" dirty="0" err="1">
                <a:solidFill>
                  <a:srgbClr val="FF0000"/>
                </a:solidFill>
              </a:rPr>
              <a:t>MNDWI</a:t>
            </a:r>
            <a:r>
              <a:rPr lang="en-US" b="1" dirty="0">
                <a:solidFill>
                  <a:srgbClr val="FF0000"/>
                </a:solidFill>
              </a:rPr>
              <a:t> vegetative Index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7404" y="1338943"/>
            <a:ext cx="11215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in this method I have calculated the MNDWI vegetative Index of the study area and set the threshold value by </a:t>
            </a:r>
          </a:p>
          <a:p>
            <a:r>
              <a:rPr lang="en-US" dirty="0"/>
              <a:t>Observing different pixels of water body and the non-water body and considered values with </a:t>
            </a:r>
            <a:r>
              <a:rPr lang="en-US" dirty="0" err="1"/>
              <a:t>MNDWI</a:t>
            </a:r>
            <a:r>
              <a:rPr lang="en-US" dirty="0"/>
              <a:t> values greater</a:t>
            </a:r>
          </a:p>
          <a:p>
            <a:r>
              <a:rPr lang="en-US" dirty="0"/>
              <a:t>than zero as water body and less than zero as non-water body.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29" y="2373933"/>
            <a:ext cx="3610151" cy="29256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105" y="2373933"/>
            <a:ext cx="3316692" cy="29256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96044" y="5411201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Original Image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5572" y="5411201"/>
            <a:ext cx="3134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Binary Image after setting</a:t>
            </a:r>
          </a:p>
          <a:p>
            <a:r>
              <a:rPr lang="en-US" dirty="0"/>
              <a:t> the Threshold values</a:t>
            </a:r>
          </a:p>
        </p:txBody>
      </p:sp>
    </p:spTree>
    <p:extLst>
      <p:ext uri="{BB962C8B-B14F-4D97-AF65-F5344CB8AC3E}">
        <p14:creationId xmlns:p14="http://schemas.microsoft.com/office/powerpoint/2010/main" val="2138964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7444" y="620486"/>
            <a:ext cx="312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Comparison of the Algorithms: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7444" y="1159329"/>
            <a:ext cx="4224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Mapping the Water surface by Predicting </a:t>
            </a:r>
          </a:p>
          <a:p>
            <a:r>
              <a:rPr lang="en-US" dirty="0">
                <a:solidFill>
                  <a:srgbClr val="00B0F0"/>
                </a:solidFill>
              </a:rPr>
              <a:t>the image using the Training Samples</a:t>
            </a:r>
          </a:p>
          <a:p>
            <a:r>
              <a:rPr lang="en-US" dirty="0">
                <a:solidFill>
                  <a:srgbClr val="00B0F0"/>
                </a:solidFill>
              </a:rPr>
              <a:t>Classifiers: Random Forest, </a:t>
            </a:r>
            <a:r>
              <a:rPr lang="en-US" dirty="0" err="1">
                <a:solidFill>
                  <a:srgbClr val="00B0F0"/>
                </a:solidFill>
              </a:rPr>
              <a:t>SVM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02830" y="1159329"/>
            <a:ext cx="428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Mapping the Water surface by calculating the </a:t>
            </a:r>
            <a:r>
              <a:rPr lang="en-US" dirty="0" err="1">
                <a:solidFill>
                  <a:srgbClr val="00B0F0"/>
                </a:solidFill>
              </a:rPr>
              <a:t>MNDWI</a:t>
            </a:r>
            <a:r>
              <a:rPr lang="en-US" dirty="0">
                <a:solidFill>
                  <a:srgbClr val="00B0F0"/>
                </a:solidFill>
              </a:rPr>
              <a:t> values by setting the Threshold</a:t>
            </a:r>
          </a:p>
          <a:p>
            <a:r>
              <a:rPr lang="en-US" dirty="0">
                <a:solidFill>
                  <a:srgbClr val="00B0F0"/>
                </a:solidFill>
              </a:rPr>
              <a:t>values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61" y="2252170"/>
            <a:ext cx="3346146" cy="2958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30" y="2252170"/>
            <a:ext cx="3453491" cy="30033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2970" y="5379978"/>
            <a:ext cx="3674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Area of the surface water: </a:t>
            </a:r>
            <a:r>
              <a:rPr lang="en-US" b="1" dirty="0">
                <a:solidFill>
                  <a:srgbClr val="FF0000"/>
                </a:solidFill>
              </a:rPr>
              <a:t>103291.91</a:t>
            </a:r>
          </a:p>
        </p:txBody>
      </p:sp>
      <p:sp>
        <p:nvSpPr>
          <p:cNvPr id="8" name="Rectangle 7"/>
          <p:cNvSpPr/>
          <p:nvPr/>
        </p:nvSpPr>
        <p:spPr>
          <a:xfrm>
            <a:off x="6199193" y="5379978"/>
            <a:ext cx="3674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Area of the surface water: </a:t>
            </a:r>
            <a:r>
              <a:rPr lang="en-US" b="1" dirty="0">
                <a:solidFill>
                  <a:srgbClr val="FF0000"/>
                </a:solidFill>
              </a:rPr>
              <a:t>164338.50</a:t>
            </a:r>
          </a:p>
        </p:txBody>
      </p:sp>
    </p:spTree>
    <p:extLst>
      <p:ext uri="{BB962C8B-B14F-4D97-AF65-F5344CB8AC3E}">
        <p14:creationId xmlns:p14="http://schemas.microsoft.com/office/powerpoint/2010/main" val="439663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1743" y="661307"/>
            <a:ext cx="563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Evaluating the same Task for different study area: Dal Lake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1742" y="1180407"/>
            <a:ext cx="791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Step-1: Repeated the step-1 similar to the before study area (</a:t>
            </a:r>
            <a:r>
              <a:rPr lang="en-US" dirty="0" err="1"/>
              <a:t>Wullar</a:t>
            </a:r>
            <a:r>
              <a:rPr lang="en-US" dirty="0"/>
              <a:t> Lake)</a:t>
            </a:r>
          </a:p>
        </p:txBody>
      </p:sp>
      <p:sp>
        <p:nvSpPr>
          <p:cNvPr id="8" name="Rectangle 7"/>
          <p:cNvSpPr/>
          <p:nvPr/>
        </p:nvSpPr>
        <p:spPr>
          <a:xfrm>
            <a:off x="878353" y="1549739"/>
            <a:ext cx="9563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Step-2: Results after classification using Random Forest and converting it to a Binary Image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6865" y="5437414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64936" y="5437414"/>
            <a:ext cx="1539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Landsat Image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73400" y="5437414"/>
            <a:ext cx="1851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Classified Image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43007" y="5437414"/>
            <a:ext cx="1408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Binary Image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00" y="1995485"/>
            <a:ext cx="1897885" cy="32535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007" y="2068839"/>
            <a:ext cx="1848932" cy="31801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803" y="1985960"/>
            <a:ext cx="1890835" cy="32630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864" y="1995485"/>
            <a:ext cx="1905019" cy="325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08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5139" y="305191"/>
            <a:ext cx="5537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Step-3: Random forest VS </a:t>
            </a:r>
            <a:r>
              <a:rPr lang="en-US" dirty="0" err="1"/>
              <a:t>SVM</a:t>
            </a:r>
            <a:r>
              <a:rPr lang="en-US" dirty="0"/>
              <a:t> for basic Training Samples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739549" y="3551464"/>
            <a:ext cx="50781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Training Samples:</a:t>
            </a:r>
          </a:p>
          <a:p>
            <a:r>
              <a:rPr lang="en-US" dirty="0"/>
              <a:t>Water: 1 polygon</a:t>
            </a:r>
          </a:p>
          <a:p>
            <a:r>
              <a:rPr lang="en-US" dirty="0"/>
              <a:t>Urban: 1 Polygon</a:t>
            </a:r>
          </a:p>
          <a:p>
            <a:r>
              <a:rPr lang="en-US" dirty="0"/>
              <a:t>Grassland: 1 Polygon</a:t>
            </a:r>
          </a:p>
          <a:p>
            <a:r>
              <a:rPr lang="en-US" dirty="0"/>
              <a:t>Forest: 1 Polygons</a:t>
            </a:r>
          </a:p>
          <a:p>
            <a:r>
              <a:rPr lang="en-US" dirty="0"/>
              <a:t>Area of the surface water: </a:t>
            </a:r>
            <a:r>
              <a:rPr lang="en-US" b="1" dirty="0">
                <a:solidFill>
                  <a:srgbClr val="FF0000"/>
                </a:solidFill>
              </a:rPr>
              <a:t>12799.38</a:t>
            </a:r>
          </a:p>
          <a:p>
            <a:endParaRPr lang="en-US" dirty="0"/>
          </a:p>
          <a:p>
            <a:r>
              <a:rPr lang="en-US" dirty="0"/>
              <a:t>Water: 3 polygon</a:t>
            </a:r>
          </a:p>
          <a:p>
            <a:r>
              <a:rPr lang="en-US" dirty="0"/>
              <a:t>Urban: 3 Polygon</a:t>
            </a:r>
          </a:p>
          <a:p>
            <a:r>
              <a:rPr lang="en-US" dirty="0"/>
              <a:t>Grassland: 3 Polygon</a:t>
            </a:r>
          </a:p>
          <a:p>
            <a:r>
              <a:rPr lang="en-US" dirty="0"/>
              <a:t>Forest: 2 Polygons</a:t>
            </a:r>
          </a:p>
          <a:p>
            <a:r>
              <a:rPr lang="en-US" dirty="0"/>
              <a:t>Area of the surface water: </a:t>
            </a:r>
            <a:r>
              <a:rPr lang="en-US" b="1" dirty="0">
                <a:solidFill>
                  <a:srgbClr val="FF0000"/>
                </a:solidFill>
              </a:rPr>
              <a:t>20380.00</a:t>
            </a:r>
          </a:p>
          <a:p>
            <a:endParaRPr lang="en-US" dirty="0"/>
          </a:p>
          <a:p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49" y="858863"/>
            <a:ext cx="1494484" cy="2561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24" y="858863"/>
            <a:ext cx="1501554" cy="25619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38208" y="3551464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Training Samples:</a:t>
            </a:r>
          </a:p>
          <a:p>
            <a:r>
              <a:rPr lang="en-US" dirty="0"/>
              <a:t>Water: 1 polygon</a:t>
            </a:r>
          </a:p>
          <a:p>
            <a:r>
              <a:rPr lang="en-US" dirty="0"/>
              <a:t>Urban: 1 Polygon</a:t>
            </a:r>
          </a:p>
          <a:p>
            <a:r>
              <a:rPr lang="en-US" dirty="0"/>
              <a:t>Grassland: 1 Polygon</a:t>
            </a:r>
          </a:p>
          <a:p>
            <a:r>
              <a:rPr lang="en-US" dirty="0"/>
              <a:t>Forest: 1 Polygons</a:t>
            </a:r>
          </a:p>
          <a:p>
            <a:r>
              <a:rPr lang="en-US" dirty="0"/>
              <a:t>Area of the surface water: </a:t>
            </a:r>
            <a:r>
              <a:rPr lang="en-US" b="1" dirty="0">
                <a:solidFill>
                  <a:srgbClr val="FF0000"/>
                </a:solidFill>
              </a:rPr>
              <a:t>102011.4</a:t>
            </a:r>
          </a:p>
          <a:p>
            <a:endParaRPr lang="en-US" dirty="0"/>
          </a:p>
          <a:p>
            <a:r>
              <a:rPr lang="en-US" dirty="0"/>
              <a:t>Water: 3 polygon</a:t>
            </a:r>
          </a:p>
          <a:p>
            <a:r>
              <a:rPr lang="en-US" dirty="0"/>
              <a:t>Urban: 3 Polygon</a:t>
            </a:r>
          </a:p>
          <a:p>
            <a:r>
              <a:rPr lang="en-US" dirty="0"/>
              <a:t>Grassland: 3 Polygon</a:t>
            </a:r>
          </a:p>
          <a:p>
            <a:r>
              <a:rPr lang="en-US" dirty="0"/>
              <a:t>Forest: 2 Polygons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Area of the surface water: </a:t>
            </a:r>
            <a:r>
              <a:rPr lang="en-US" b="1" dirty="0">
                <a:solidFill>
                  <a:srgbClr val="FF0000"/>
                </a:solidFill>
              </a:rPr>
              <a:t>16272.64</a:t>
            </a:r>
          </a:p>
          <a:p>
            <a:endParaRPr lang="en-US" dirty="0"/>
          </a:p>
          <a:p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973" y="866444"/>
            <a:ext cx="1495184" cy="25619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9952" y="874025"/>
            <a:ext cx="1463782" cy="25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28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63" y="1293866"/>
            <a:ext cx="1857719" cy="31801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8700" y="702128"/>
            <a:ext cx="503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Result of Increase in the Training Samples: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8700" y="4800600"/>
            <a:ext cx="60660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Training Samples:</a:t>
            </a:r>
          </a:p>
          <a:p>
            <a:r>
              <a:rPr lang="en-US" dirty="0"/>
              <a:t>Water: 1 polygon</a:t>
            </a:r>
          </a:p>
          <a:p>
            <a:r>
              <a:rPr lang="en-US" dirty="0"/>
              <a:t>Urban: 1 Polygon</a:t>
            </a:r>
          </a:p>
          <a:p>
            <a:r>
              <a:rPr lang="en-US" dirty="0"/>
              <a:t>Grassland: 1 Polygon</a:t>
            </a:r>
          </a:p>
          <a:p>
            <a:r>
              <a:rPr lang="en-US" dirty="0"/>
              <a:t>Forest: 1 Polygons</a:t>
            </a:r>
          </a:p>
          <a:p>
            <a:r>
              <a:rPr lang="en-US" dirty="0"/>
              <a:t>Area of the surface water: </a:t>
            </a:r>
            <a:r>
              <a:rPr lang="en-US" b="1" dirty="0">
                <a:solidFill>
                  <a:srgbClr val="FF0000"/>
                </a:solidFill>
              </a:rPr>
              <a:t>12799.38</a:t>
            </a:r>
          </a:p>
        </p:txBody>
      </p:sp>
      <p:sp>
        <p:nvSpPr>
          <p:cNvPr id="9" name="Rectangle 8"/>
          <p:cNvSpPr/>
          <p:nvPr/>
        </p:nvSpPr>
        <p:spPr>
          <a:xfrm>
            <a:off x="5886450" y="4800600"/>
            <a:ext cx="60579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Training Samples:</a:t>
            </a:r>
          </a:p>
          <a:p>
            <a:r>
              <a:rPr lang="en-US" dirty="0"/>
              <a:t>Water: 3 polygon</a:t>
            </a:r>
          </a:p>
          <a:p>
            <a:r>
              <a:rPr lang="en-US" dirty="0"/>
              <a:t>Urban: 3 Polygon</a:t>
            </a:r>
          </a:p>
          <a:p>
            <a:r>
              <a:rPr lang="en-US" dirty="0"/>
              <a:t>Grassland: 3 Polygon</a:t>
            </a:r>
          </a:p>
          <a:p>
            <a:r>
              <a:rPr lang="en-US" dirty="0"/>
              <a:t>Forest: 2 Polygons</a:t>
            </a:r>
          </a:p>
          <a:p>
            <a:r>
              <a:rPr lang="en-US" dirty="0"/>
              <a:t>Area of the surface water: </a:t>
            </a:r>
            <a:r>
              <a:rPr lang="en-US" b="1" dirty="0">
                <a:solidFill>
                  <a:srgbClr val="FF0000"/>
                </a:solidFill>
              </a:rPr>
              <a:t>20380.00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345948"/>
            <a:ext cx="1848932" cy="31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32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7404" y="556953"/>
            <a:ext cx="79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2: surface water body mapping using </a:t>
            </a:r>
            <a:r>
              <a:rPr lang="en-US" dirty="0" err="1"/>
              <a:t>MNDWI</a:t>
            </a:r>
            <a:r>
              <a:rPr lang="en-US" dirty="0"/>
              <a:t> vegetative Index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9329" y="1338943"/>
            <a:ext cx="111035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in this method I have calculated the </a:t>
            </a:r>
            <a:r>
              <a:rPr lang="en-US" dirty="0" err="1"/>
              <a:t>MNDWI</a:t>
            </a:r>
            <a:r>
              <a:rPr lang="en-US" dirty="0"/>
              <a:t> vegetative Index of the study area and set the threshold value by \</a:t>
            </a:r>
          </a:p>
          <a:p>
            <a:r>
              <a:rPr lang="en-US" dirty="0"/>
              <a:t>Observing different pixels of water body and the non-water body and considered values with </a:t>
            </a:r>
            <a:r>
              <a:rPr lang="en-US" dirty="0" err="1"/>
              <a:t>MNDWI</a:t>
            </a:r>
            <a:r>
              <a:rPr lang="en-US" dirty="0"/>
              <a:t> values greater</a:t>
            </a:r>
          </a:p>
          <a:p>
            <a:r>
              <a:rPr lang="en-US" dirty="0"/>
              <a:t> than zero as water body and less than zero as non-water body.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044" y="5411201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Original Image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5572" y="5411201"/>
            <a:ext cx="3134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Binary Image after setting</a:t>
            </a:r>
          </a:p>
          <a:p>
            <a:r>
              <a:rPr lang="en-US" dirty="0"/>
              <a:t> the Threshold values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472" y="2534651"/>
            <a:ext cx="1685925" cy="2876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870" y="2510838"/>
            <a:ext cx="17049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83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7444" y="620486"/>
            <a:ext cx="312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Comparison of the Algorithms: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7444" y="1159329"/>
            <a:ext cx="4224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Mapping the Water surface by Predicting </a:t>
            </a:r>
          </a:p>
          <a:p>
            <a:r>
              <a:rPr lang="en-US" dirty="0">
                <a:solidFill>
                  <a:srgbClr val="00B0F0"/>
                </a:solidFill>
              </a:rPr>
              <a:t>the image using the Training Samples</a:t>
            </a:r>
          </a:p>
          <a:p>
            <a:r>
              <a:rPr lang="en-US" dirty="0">
                <a:solidFill>
                  <a:srgbClr val="00B0F0"/>
                </a:solidFill>
              </a:rPr>
              <a:t>Classifiers: Random Forest, </a:t>
            </a:r>
            <a:r>
              <a:rPr lang="en-US" dirty="0" err="1">
                <a:solidFill>
                  <a:srgbClr val="00B0F0"/>
                </a:solidFill>
              </a:rPr>
              <a:t>SVM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02830" y="1159329"/>
            <a:ext cx="428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Mapping the Water surface by calculating the </a:t>
            </a:r>
            <a:r>
              <a:rPr lang="en-US" dirty="0" err="1">
                <a:solidFill>
                  <a:srgbClr val="00B0F0"/>
                </a:solidFill>
              </a:rPr>
              <a:t>MNDWI</a:t>
            </a:r>
            <a:r>
              <a:rPr lang="en-US" dirty="0">
                <a:solidFill>
                  <a:srgbClr val="00B0F0"/>
                </a:solidFill>
              </a:rPr>
              <a:t> values by setting the Threshold</a:t>
            </a:r>
          </a:p>
          <a:p>
            <a:r>
              <a:rPr lang="en-US" dirty="0">
                <a:solidFill>
                  <a:srgbClr val="00B0F0"/>
                </a:solidFill>
              </a:rPr>
              <a:t>values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56906" y="5379978"/>
            <a:ext cx="3674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Area of the surface water: </a:t>
            </a:r>
            <a:r>
              <a:rPr lang="en-US" b="1" dirty="0">
                <a:solidFill>
                  <a:srgbClr val="FF0000"/>
                </a:solidFill>
              </a:rPr>
              <a:t>20380.00</a:t>
            </a:r>
          </a:p>
        </p:txBody>
      </p:sp>
      <p:sp>
        <p:nvSpPr>
          <p:cNvPr id="8" name="Rectangle 7"/>
          <p:cNvSpPr/>
          <p:nvPr/>
        </p:nvSpPr>
        <p:spPr>
          <a:xfrm>
            <a:off x="6199193" y="5379978"/>
            <a:ext cx="3557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Area of the surface water: </a:t>
            </a:r>
            <a:r>
              <a:rPr lang="en-US" b="1" dirty="0">
                <a:solidFill>
                  <a:srgbClr val="FF0000"/>
                </a:solidFill>
              </a:rPr>
              <a:t>25048.23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971" y="2199815"/>
            <a:ext cx="1854232" cy="31801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119" y="2082659"/>
            <a:ext cx="1857719" cy="31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3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4350" y="530679"/>
            <a:ext cx="9339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</a:t>
            </a:r>
            <a:r>
              <a:rPr lang="en-US" dirty="0" err="1"/>
              <a:t>2:Time</a:t>
            </a:r>
            <a:r>
              <a:rPr lang="en-US" dirty="0"/>
              <a:t> Series Analysis of </a:t>
            </a:r>
            <a:r>
              <a:rPr lang="en-US" dirty="0" err="1"/>
              <a:t>Wullar</a:t>
            </a:r>
            <a:r>
              <a:rPr lang="en-US" dirty="0"/>
              <a:t> lake from 2013-2017 using </a:t>
            </a:r>
            <a:r>
              <a:rPr lang="en-US" dirty="0" err="1"/>
              <a:t>MNDWI</a:t>
            </a:r>
            <a:r>
              <a:rPr lang="en-US" dirty="0"/>
              <a:t> Vegetative Index.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38" y="4127047"/>
            <a:ext cx="3118125" cy="2456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326" y="1269034"/>
            <a:ext cx="2995257" cy="2340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438" y="1260405"/>
            <a:ext cx="3068359" cy="23400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995" y="3652444"/>
            <a:ext cx="207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Best Image In 2013</a:t>
            </a:r>
          </a:p>
        </p:txBody>
      </p:sp>
      <p:sp>
        <p:nvSpPr>
          <p:cNvPr id="8" name="Rectangle 7"/>
          <p:cNvSpPr/>
          <p:nvPr/>
        </p:nvSpPr>
        <p:spPr>
          <a:xfrm>
            <a:off x="5660666" y="3645047"/>
            <a:ext cx="197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Best Image In 2014</a:t>
            </a:r>
          </a:p>
        </p:txBody>
      </p:sp>
      <p:sp>
        <p:nvSpPr>
          <p:cNvPr id="9" name="Rectangle 8"/>
          <p:cNvSpPr/>
          <p:nvPr/>
        </p:nvSpPr>
        <p:spPr>
          <a:xfrm>
            <a:off x="1493625" y="6509183"/>
            <a:ext cx="197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Best Image In 2015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60666" y="6496785"/>
            <a:ext cx="197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Best Image In 2016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874C8A-B660-4947-896C-BC49C7131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176" y="4087731"/>
            <a:ext cx="2937702" cy="240093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28C2F8-D3CB-448A-9EDC-4FD355525281}"/>
              </a:ext>
            </a:extLst>
          </p:cNvPr>
          <p:cNvSpPr/>
          <p:nvPr/>
        </p:nvSpPr>
        <p:spPr>
          <a:xfrm>
            <a:off x="9334661" y="6471937"/>
            <a:ext cx="197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Best Image In 2017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B77465-3B31-4F6D-AF42-36B98AC07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326" y="4081649"/>
            <a:ext cx="3035246" cy="245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00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40" y="872899"/>
            <a:ext cx="2856140" cy="23149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86" y="872899"/>
            <a:ext cx="2842193" cy="23149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40" y="3861013"/>
            <a:ext cx="3035754" cy="2466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486" y="3845787"/>
            <a:ext cx="3198889" cy="24817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08056" y="3339744"/>
            <a:ext cx="4257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2013: Area of the surface water: </a:t>
            </a:r>
            <a:r>
              <a:rPr lang="en-US" b="1" dirty="0">
                <a:solidFill>
                  <a:srgbClr val="FF0000"/>
                </a:solidFill>
              </a:rPr>
              <a:t>122173.03</a:t>
            </a:r>
          </a:p>
        </p:txBody>
      </p:sp>
      <p:sp>
        <p:nvSpPr>
          <p:cNvPr id="7" name="Rectangle 6"/>
          <p:cNvSpPr/>
          <p:nvPr/>
        </p:nvSpPr>
        <p:spPr>
          <a:xfrm>
            <a:off x="6213022" y="3332131"/>
            <a:ext cx="4257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2014: Area of the surface water: </a:t>
            </a:r>
            <a:r>
              <a:rPr lang="en-US" b="1" dirty="0">
                <a:solidFill>
                  <a:srgbClr val="FF0000"/>
                </a:solidFill>
              </a:rPr>
              <a:t>151507.68</a:t>
            </a:r>
          </a:p>
        </p:txBody>
      </p:sp>
      <p:sp>
        <p:nvSpPr>
          <p:cNvPr id="8" name="Rectangle 7"/>
          <p:cNvSpPr/>
          <p:nvPr/>
        </p:nvSpPr>
        <p:spPr>
          <a:xfrm>
            <a:off x="808055" y="6479500"/>
            <a:ext cx="4257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2015: Area of the surface water: </a:t>
            </a:r>
            <a:r>
              <a:rPr lang="en-US" b="1" dirty="0">
                <a:solidFill>
                  <a:srgbClr val="FF0000"/>
                </a:solidFill>
              </a:rPr>
              <a:t>152759.00</a:t>
            </a:r>
          </a:p>
        </p:txBody>
      </p:sp>
      <p:sp>
        <p:nvSpPr>
          <p:cNvPr id="9" name="Rectangle 8"/>
          <p:cNvSpPr/>
          <p:nvPr/>
        </p:nvSpPr>
        <p:spPr>
          <a:xfrm>
            <a:off x="6213021" y="6426637"/>
            <a:ext cx="4257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2016: Area of the surface water: </a:t>
            </a:r>
            <a:r>
              <a:rPr lang="en-US" b="1" dirty="0">
                <a:solidFill>
                  <a:srgbClr val="FF0000"/>
                </a:solidFill>
              </a:rPr>
              <a:t>144855.30</a:t>
            </a:r>
          </a:p>
        </p:txBody>
      </p:sp>
    </p:spTree>
    <p:extLst>
      <p:ext uri="{BB962C8B-B14F-4D97-AF65-F5344CB8AC3E}">
        <p14:creationId xmlns:p14="http://schemas.microsoft.com/office/powerpoint/2010/main" val="108684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18776-DD79-4342-BBE1-60712D913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25" y="651730"/>
            <a:ext cx="3092428" cy="26278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18B245-CD64-4BB8-9CAA-573F0BFD62D5}"/>
              </a:ext>
            </a:extLst>
          </p:cNvPr>
          <p:cNvSpPr/>
          <p:nvPr/>
        </p:nvSpPr>
        <p:spPr>
          <a:xfrm>
            <a:off x="889872" y="3481755"/>
            <a:ext cx="425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2017: Area of the surface water: </a:t>
            </a:r>
            <a:r>
              <a:rPr lang="en-US" b="1" dirty="0">
                <a:solidFill>
                  <a:srgbClr val="FF0000"/>
                </a:solidFill>
              </a:rPr>
              <a:t>164338.50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9A8A325-9435-4847-9868-C5785D703E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0401487"/>
              </p:ext>
            </p:extLst>
          </p:nvPr>
        </p:nvGraphicFramePr>
        <p:xfrm>
          <a:off x="5301761" y="2268415"/>
          <a:ext cx="6277707" cy="4387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08231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E16660-FABE-4902-B23B-859AABBBC074}"/>
              </a:ext>
            </a:extLst>
          </p:cNvPr>
          <p:cNvSpPr txBox="1"/>
          <p:nvPr/>
        </p:nvSpPr>
        <p:spPr>
          <a:xfrm flipH="1">
            <a:off x="216140" y="835269"/>
            <a:ext cx="55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Introduction: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43B27-2493-408D-B05D-8753A9B1DBB2}"/>
              </a:ext>
            </a:extLst>
          </p:cNvPr>
          <p:cNvSpPr txBox="1"/>
          <p:nvPr/>
        </p:nvSpPr>
        <p:spPr>
          <a:xfrm>
            <a:off x="216140" y="1591408"/>
            <a:ext cx="123341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warming appears to be rapidly accelerating temperature elevations in certain high-altitude zones, particularly those </a:t>
            </a:r>
          </a:p>
          <a:p>
            <a:r>
              <a:rPr lang="en-US" dirty="0"/>
              <a:t>nearest the equator, which includes the Greater Himalayas.</a:t>
            </a:r>
          </a:p>
          <a:p>
            <a:endParaRPr lang="en-US" dirty="0"/>
          </a:p>
          <a:p>
            <a:r>
              <a:rPr lang="en-US" dirty="0"/>
              <a:t>This increase in the </a:t>
            </a:r>
            <a:r>
              <a:rPr lang="en-US" dirty="0" err="1"/>
              <a:t>temparatures</a:t>
            </a:r>
            <a:r>
              <a:rPr lang="en-US" dirty="0"/>
              <a:t> will result in the melting of the North and South Poles which may raise ocean levels with disastrous effect. The melting of these Himalayan glaciers will have a more direct long-term effect on the hundreds of millions </a:t>
            </a:r>
          </a:p>
          <a:p>
            <a:r>
              <a:rPr lang="en-US" dirty="0"/>
              <a:t>of people who live along rivers fed by their seasonal runoff. </a:t>
            </a:r>
          </a:p>
          <a:p>
            <a:endParaRPr lang="en-US" dirty="0"/>
          </a:p>
          <a:p>
            <a:r>
              <a:rPr lang="en-US" dirty="0"/>
              <a:t>Scientists warn that by 2070 there could be a 43 percent decrease in land mass covered by these once seemingly eternal aspects of our planet’s architecture</a:t>
            </a:r>
          </a:p>
          <a:p>
            <a:endParaRPr lang="en-US" dirty="0"/>
          </a:p>
          <a:p>
            <a:r>
              <a:rPr lang="en-US" dirty="0"/>
              <a:t>Hence in this project I find the opportunity to observe the effects of the Global warming on the Himalayas. For this I have </a:t>
            </a:r>
          </a:p>
          <a:p>
            <a:r>
              <a:rPr lang="en-US" dirty="0"/>
              <a:t>selected two study areas named Wular Lake and the Dal Lake which are in very </a:t>
            </a:r>
            <a:r>
              <a:rPr lang="en-US" dirty="0" err="1"/>
              <a:t>very</a:t>
            </a:r>
            <a:r>
              <a:rPr lang="en-US" dirty="0"/>
              <a:t> close to the Himalayan Mountain Ranges.</a:t>
            </a:r>
          </a:p>
          <a:p>
            <a:endParaRPr lang="en-US" dirty="0"/>
          </a:p>
          <a:p>
            <a:r>
              <a:rPr lang="en-US" dirty="0"/>
              <a:t>So, by  observing the surface area of these lakes over a period of time will indicate the effect of Global Warming on Himalayas.</a:t>
            </a:r>
          </a:p>
          <a:p>
            <a:r>
              <a:rPr lang="en-US" dirty="0"/>
              <a:t>For this mapping I have used Google Earth Engine as a Platform for the analysis.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68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732597-FD98-4E3A-B9B5-BC29D4451F45}"/>
              </a:ext>
            </a:extLst>
          </p:cNvPr>
          <p:cNvSpPr txBox="1"/>
          <p:nvPr/>
        </p:nvSpPr>
        <p:spPr>
          <a:xfrm>
            <a:off x="914400" y="668214"/>
            <a:ext cx="901211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Discussion :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TASK-1: </a:t>
            </a:r>
            <a:r>
              <a:rPr lang="en-US" dirty="0">
                <a:solidFill>
                  <a:srgbClr val="7030A0"/>
                </a:solidFill>
              </a:rPr>
              <a:t>Areas of Improving the Model</a:t>
            </a:r>
          </a:p>
          <a:p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The accuracy of the classifier increases with increase in the training samples. The more the training samples are the better the model gets trained and we there is a high chance of getting better predictions.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The results of the classifier model can be improved in areas where there are good number of  satellite images and also being most similar to the original Image.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The major area of improving the results will happen when we apply Hyper parameter tuning and cross validation techniques to our classifier </a:t>
            </a:r>
            <a:r>
              <a:rPr lang="en-US" dirty="0" err="1"/>
              <a:t>i.e</a:t>
            </a:r>
            <a:r>
              <a:rPr lang="en-US" dirty="0"/>
              <a:t> by increasing the </a:t>
            </a:r>
            <a:r>
              <a:rPr lang="en-US" dirty="0" err="1"/>
              <a:t>no.of</a:t>
            </a:r>
            <a:r>
              <a:rPr lang="en-US" dirty="0"/>
              <a:t> iterations or tuning a particular parameter based on the technique we are using.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There are several other classification techniques like Naive Bayes, Logistic Regression, Decision trees, </a:t>
            </a:r>
            <a:r>
              <a:rPr lang="en-US" dirty="0" err="1"/>
              <a:t>Adaboost</a:t>
            </a:r>
            <a:r>
              <a:rPr lang="en-US" dirty="0"/>
              <a:t>, Black Boost , Artificial Neural Networks etc. By applying these methods we can verify whether there is an improvement in the results or  not.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761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BB495-4A34-4645-A15A-8C3A63DE1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90" y="2167729"/>
            <a:ext cx="4895387" cy="24914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122304-AF2F-4009-B84C-BEB230AD234B}"/>
              </a:ext>
            </a:extLst>
          </p:cNvPr>
          <p:cNvSpPr/>
          <p:nvPr/>
        </p:nvSpPr>
        <p:spPr>
          <a:xfrm>
            <a:off x="491613" y="61827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TASK-2: </a:t>
            </a:r>
            <a:r>
              <a:rPr lang="en-US" dirty="0">
                <a:solidFill>
                  <a:srgbClr val="7030A0"/>
                </a:solidFill>
              </a:rPr>
              <a:t>Effects on satellite Images in the Mountain Terrain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F3C86-6E69-4E21-B53F-A83F053A2DE8}"/>
              </a:ext>
            </a:extLst>
          </p:cNvPr>
          <p:cNvSpPr txBox="1"/>
          <p:nvPr/>
        </p:nvSpPr>
        <p:spPr>
          <a:xfrm>
            <a:off x="491613" y="1170039"/>
            <a:ext cx="1084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several effects on the satellite Images in the Mountain Terrains. Some of the very important ones are: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D1CD4-82CE-48D5-AC98-217347BA2D73}"/>
              </a:ext>
            </a:extLst>
          </p:cNvPr>
          <p:cNvSpPr txBox="1"/>
          <p:nvPr/>
        </p:nvSpPr>
        <p:spPr>
          <a:xfrm>
            <a:off x="491613" y="1631704"/>
            <a:ext cx="358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Cast Shadows and Self Shadows :</a:t>
            </a:r>
          </a:p>
        </p:txBody>
      </p:sp>
      <p:pic>
        <p:nvPicPr>
          <p:cNvPr id="1026" name="Picture 2" descr="Image result for images of cast shadows and self shadows in the mountain terrain">
            <a:extLst>
              <a:ext uri="{FF2B5EF4-FFF2-40B4-BE49-F238E27FC236}">
                <a16:creationId xmlns:a16="http://schemas.microsoft.com/office/drawing/2014/main" id="{65E8A339-B678-4D6B-BAA5-1AE488472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128" y="1816370"/>
            <a:ext cx="3395546" cy="295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7E5CB2-A06B-4608-944F-AAA1A65A6746}"/>
              </a:ext>
            </a:extLst>
          </p:cNvPr>
          <p:cNvSpPr/>
          <p:nvPr/>
        </p:nvSpPr>
        <p:spPr>
          <a:xfrm>
            <a:off x="617390" y="5459549"/>
            <a:ext cx="1036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variation of ground slope must be accounted for in both the solar and sky irradiance components.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220741-BAC2-4A8A-809E-E65354BDAC4A}"/>
              </a:ext>
            </a:extLst>
          </p:cNvPr>
          <p:cNvSpPr/>
          <p:nvPr/>
        </p:nvSpPr>
        <p:spPr>
          <a:xfrm>
            <a:off x="617390" y="4874674"/>
            <a:ext cx="2741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Variation of Ground slope : </a:t>
            </a:r>
          </a:p>
        </p:txBody>
      </p:sp>
    </p:spTree>
    <p:extLst>
      <p:ext uri="{BB962C8B-B14F-4D97-AF65-F5344CB8AC3E}">
        <p14:creationId xmlns:p14="http://schemas.microsoft.com/office/powerpoint/2010/main" val="1880436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6BFF51-2805-4957-A2C5-0210D49A8D2C}"/>
              </a:ext>
            </a:extLst>
          </p:cNvPr>
          <p:cNvSpPr txBox="1"/>
          <p:nvPr/>
        </p:nvSpPr>
        <p:spPr>
          <a:xfrm>
            <a:off x="650631" y="509954"/>
            <a:ext cx="1139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C06D88-E597-4727-90D0-A339DE994140}"/>
              </a:ext>
            </a:extLst>
          </p:cNvPr>
          <p:cNvSpPr/>
          <p:nvPr/>
        </p:nvSpPr>
        <p:spPr>
          <a:xfrm>
            <a:off x="650631" y="1011088"/>
            <a:ext cx="3441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TASK-1: </a:t>
            </a:r>
            <a:r>
              <a:rPr lang="en-US" dirty="0">
                <a:solidFill>
                  <a:srgbClr val="7030A0"/>
                </a:solidFill>
              </a:rPr>
              <a:t>Comparison of Algorithms</a:t>
            </a:r>
          </a:p>
          <a:p>
            <a:r>
              <a:rPr lang="en-US" dirty="0">
                <a:solidFill>
                  <a:srgbClr val="00B050"/>
                </a:solidFill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75995-CD88-46CF-B3A9-E14962E785FD}"/>
              </a:ext>
            </a:extLst>
          </p:cNvPr>
          <p:cNvSpPr txBox="1"/>
          <p:nvPr/>
        </p:nvSpPr>
        <p:spPr>
          <a:xfrm>
            <a:off x="703529" y="1466027"/>
            <a:ext cx="115150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 have observed the results for this task for two regions Wular Lake and the Dal Lake. Both of the results show that the</a:t>
            </a:r>
          </a:p>
          <a:p>
            <a:r>
              <a:rPr lang="en-US" dirty="0"/>
              <a:t>     Water body mapping done using the MNDWI vegetative Index is better than the water body mapping done using the </a:t>
            </a:r>
          </a:p>
          <a:p>
            <a:r>
              <a:rPr lang="en-US" dirty="0"/>
              <a:t>     Machine Learning Techniques to predict the water body based on the training samples.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A26A6B-EE34-4177-8DEF-AC2FDFADD74C}"/>
              </a:ext>
            </a:extLst>
          </p:cNvPr>
          <p:cNvSpPr/>
          <p:nvPr/>
        </p:nvSpPr>
        <p:spPr>
          <a:xfrm>
            <a:off x="1644849" y="2525403"/>
            <a:ext cx="4237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of the surface water</a:t>
            </a:r>
          </a:p>
          <a:p>
            <a:r>
              <a:rPr lang="en-US" dirty="0"/>
              <a:t>Using classifier: </a:t>
            </a:r>
            <a:r>
              <a:rPr lang="en-US" b="1" dirty="0">
                <a:solidFill>
                  <a:srgbClr val="FF0000"/>
                </a:solidFill>
              </a:rPr>
              <a:t>20380.00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1A2DD9-0294-479F-966C-629E57D99D70}"/>
              </a:ext>
            </a:extLst>
          </p:cNvPr>
          <p:cNvSpPr/>
          <p:nvPr/>
        </p:nvSpPr>
        <p:spPr>
          <a:xfrm>
            <a:off x="6096000" y="2487973"/>
            <a:ext cx="39658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Area of the surface water using MNDWI </a:t>
            </a:r>
          </a:p>
          <a:p>
            <a:r>
              <a:rPr lang="en-US" dirty="0"/>
              <a:t>Vegetative Index: </a:t>
            </a:r>
            <a:r>
              <a:rPr lang="en-US" b="1" dirty="0">
                <a:solidFill>
                  <a:srgbClr val="FF0000"/>
                </a:solidFill>
              </a:rPr>
              <a:t>25048.23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1C301B-CCE3-4E13-B757-DB963577076D}"/>
              </a:ext>
            </a:extLst>
          </p:cNvPr>
          <p:cNvSpPr/>
          <p:nvPr/>
        </p:nvSpPr>
        <p:spPr>
          <a:xfrm>
            <a:off x="712803" y="3398294"/>
            <a:ext cx="4265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TASK-2: </a:t>
            </a:r>
            <a:r>
              <a:rPr lang="en-US" dirty="0">
                <a:solidFill>
                  <a:srgbClr val="7030A0"/>
                </a:solidFill>
              </a:rPr>
              <a:t>Time Series Analysis of Wular Lake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5E39B-8EAA-443D-9666-8B00699AAA3A}"/>
              </a:ext>
            </a:extLst>
          </p:cNvPr>
          <p:cNvSpPr txBox="1"/>
          <p:nvPr/>
        </p:nvSpPr>
        <p:spPr>
          <a:xfrm>
            <a:off x="533097" y="3914646"/>
            <a:ext cx="11855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We can see that there is an increase in area of the surface water level throughout the 5 years except for year 2016 where </a:t>
            </a:r>
          </a:p>
          <a:p>
            <a:pPr algn="just"/>
            <a:r>
              <a:rPr lang="en-US" dirty="0"/>
              <a:t>      there is a decrease in the trend. The reason for this unexpected decrease in 2016 is because there is no proper satellite </a:t>
            </a:r>
          </a:p>
          <a:p>
            <a:pPr algn="just"/>
            <a:r>
              <a:rPr lang="en-US" dirty="0"/>
              <a:t>     Image in this year. We can see from the above plots that the best satellite image of 2016 has a lot of variation w.r.t the </a:t>
            </a:r>
          </a:p>
          <a:p>
            <a:pPr algn="just"/>
            <a:r>
              <a:rPr lang="en-US" dirty="0"/>
              <a:t>     original image.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D69439-DE6D-406F-B0E2-9E671AAD78E6}"/>
              </a:ext>
            </a:extLst>
          </p:cNvPr>
          <p:cNvSpPr txBox="1"/>
          <p:nvPr/>
        </p:nvSpPr>
        <p:spPr>
          <a:xfrm>
            <a:off x="835270" y="5261995"/>
            <a:ext cx="11333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major sources for increase in water level are either due to the melting of the Himalaya mountain rages due to </a:t>
            </a:r>
          </a:p>
          <a:p>
            <a:r>
              <a:rPr lang="en-US" dirty="0">
                <a:solidFill>
                  <a:srgbClr val="FF0000"/>
                </a:solidFill>
              </a:rPr>
              <a:t>global warming or due to rainfall. With melting of the Himalayas new glaciers are formed and they are get merged into </a:t>
            </a:r>
          </a:p>
          <a:p>
            <a:r>
              <a:rPr lang="en-US" dirty="0">
                <a:solidFill>
                  <a:srgbClr val="FF0000"/>
                </a:solidFill>
              </a:rPr>
              <a:t>These lakes.</a:t>
            </a:r>
          </a:p>
        </p:txBody>
      </p:sp>
    </p:spTree>
    <p:extLst>
      <p:ext uri="{BB962C8B-B14F-4D97-AF65-F5344CB8AC3E}">
        <p14:creationId xmlns:p14="http://schemas.microsoft.com/office/powerpoint/2010/main" val="2573300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thank you slide">
            <a:extLst>
              <a:ext uri="{FF2B5EF4-FFF2-40B4-BE49-F238E27FC236}">
                <a16:creationId xmlns:a16="http://schemas.microsoft.com/office/drawing/2014/main" id="{590C4E13-D497-474C-811D-21A4793B3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767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546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2.1 Study Area: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0586"/>
            <a:ext cx="10515600" cy="4756377"/>
          </a:xfrm>
        </p:spPr>
        <p:txBody>
          <a:bodyPr/>
          <a:lstStyle/>
          <a:p>
            <a:r>
              <a:rPr lang="en-US" sz="1800" b="1" dirty="0"/>
              <a:t>Wular Lake</a:t>
            </a:r>
            <a:r>
              <a:rPr lang="en-US" sz="1800" dirty="0"/>
              <a:t> is one of the largest fresh water lakes in Asia. It is sited in </a:t>
            </a:r>
            <a:r>
              <a:rPr lang="en-US" sz="1800" dirty="0" err="1"/>
              <a:t>Bandipora</a:t>
            </a:r>
            <a:r>
              <a:rPr lang="en-US" sz="1800" dirty="0"/>
              <a:t> district in the Indian state of Jammu and Kashmir.</a:t>
            </a:r>
          </a:p>
          <a:p>
            <a:r>
              <a:rPr lang="en-US" sz="1800" dirty="0"/>
              <a:t>The lake's size varies seasonally from 12 to 100 square miles (30 to 260 square kilometers)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431" y="2989202"/>
            <a:ext cx="5961860" cy="3229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26" y="2736499"/>
            <a:ext cx="2731896" cy="35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59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8407" y="359230"/>
            <a:ext cx="9739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 is integral to tourism and recreation in Kashmir and is named the "Jewel in the crown of Kashmir" or "Srinagar's Jewel".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0" y="1216479"/>
            <a:ext cx="4589139" cy="2452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29" y="1216480"/>
            <a:ext cx="3984171" cy="2459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0" y="4031804"/>
            <a:ext cx="4631218" cy="2279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29" y="4031804"/>
            <a:ext cx="3984171" cy="227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83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2950" y="644979"/>
            <a:ext cx="114329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2.2 Data:</a:t>
            </a:r>
          </a:p>
          <a:p>
            <a:endParaRPr lang="en-US" dirty="0"/>
          </a:p>
          <a:p>
            <a:r>
              <a:rPr lang="en-US" dirty="0"/>
              <a:t>The study area on which I am working does not have much of good satellite images as it was very close to the </a:t>
            </a:r>
          </a:p>
          <a:p>
            <a:r>
              <a:rPr lang="en-US" dirty="0"/>
              <a:t>mountain ranges. Hence I have used three satellite sensors LANDSAT 5, LANDSAT 7 and  LANDSAT 8 for the image </a:t>
            </a:r>
          </a:p>
          <a:p>
            <a:r>
              <a:rPr lang="en-US" dirty="0"/>
              <a:t>collection and used the one best image during a specific time interval. For the Time series analysis of 5 years I have used</a:t>
            </a:r>
          </a:p>
          <a:p>
            <a:r>
              <a:rPr lang="en-US" dirty="0"/>
              <a:t>5 best images during each time Interval. </a:t>
            </a:r>
          </a:p>
          <a:p>
            <a:endParaRPr lang="en-US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>
                <a:solidFill>
                  <a:srgbClr val="0070C0"/>
                </a:solidFill>
              </a:rPr>
              <a:t>2.3 Methods:</a:t>
            </a:r>
          </a:p>
          <a:p>
            <a:endParaRPr lang="en-US" sz="2000" b="1" dirty="0"/>
          </a:p>
          <a:p>
            <a:r>
              <a:rPr lang="en-US" b="1" dirty="0"/>
              <a:t>Task 1: </a:t>
            </a:r>
            <a:r>
              <a:rPr lang="en-US" dirty="0"/>
              <a:t>Comparing two different algorithms for the surface water body mapping using </a:t>
            </a:r>
            <a:r>
              <a:rPr lang="en-US" dirty="0" err="1"/>
              <a:t>MNDWI</a:t>
            </a:r>
            <a:r>
              <a:rPr lang="en-US" dirty="0"/>
              <a:t> vegetative </a:t>
            </a:r>
          </a:p>
          <a:p>
            <a:r>
              <a:rPr lang="en-US" dirty="0"/>
              <a:t>Index and the Machine Learning classification techniques like Random forest and </a:t>
            </a:r>
            <a:r>
              <a:rPr lang="en-US" dirty="0" err="1"/>
              <a:t>SVM</a:t>
            </a:r>
            <a:r>
              <a:rPr lang="en-US" dirty="0"/>
              <a:t> (Support vector</a:t>
            </a:r>
          </a:p>
          <a:p>
            <a:r>
              <a:rPr lang="en-US" dirty="0"/>
              <a:t> machines) for two regions </a:t>
            </a:r>
            <a:r>
              <a:rPr lang="en-US" dirty="0" err="1"/>
              <a:t>Wullar</a:t>
            </a:r>
            <a:r>
              <a:rPr lang="en-US" dirty="0"/>
              <a:t> lake and the Dal lake.</a:t>
            </a:r>
          </a:p>
          <a:p>
            <a:endParaRPr lang="en-US" dirty="0"/>
          </a:p>
          <a:p>
            <a:r>
              <a:rPr lang="en-US" b="1" dirty="0"/>
              <a:t>Task 2: </a:t>
            </a:r>
            <a:r>
              <a:rPr lang="en-US" dirty="0"/>
              <a:t>Time Series Analysis of </a:t>
            </a:r>
            <a:r>
              <a:rPr lang="en-US" dirty="0" err="1"/>
              <a:t>Wullar</a:t>
            </a:r>
            <a:r>
              <a:rPr lang="en-US" dirty="0"/>
              <a:t> lake from 2013-2017 using </a:t>
            </a:r>
            <a:r>
              <a:rPr lang="en-US" dirty="0" err="1"/>
              <a:t>MNDWI</a:t>
            </a:r>
            <a:r>
              <a:rPr lang="en-US" dirty="0"/>
              <a:t> Vegetative Index.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0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0536" y="693964"/>
            <a:ext cx="11855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Results: Task 1-Method1</a:t>
            </a:r>
          </a:p>
          <a:p>
            <a:endParaRPr lang="en-US" dirty="0"/>
          </a:p>
          <a:p>
            <a:r>
              <a:rPr lang="en-US" dirty="0"/>
              <a:t>Step-1: Selecting the best satellite Image throughout the year 2017 in </a:t>
            </a:r>
            <a:r>
              <a:rPr lang="en-US" dirty="0" err="1"/>
              <a:t>Wullar</a:t>
            </a:r>
            <a:r>
              <a:rPr lang="en-US" dirty="0"/>
              <a:t> lake. Results show some of the satellite Images </a:t>
            </a:r>
          </a:p>
          <a:p>
            <a:r>
              <a:rPr lang="en-US" dirty="0"/>
              <a:t>in that region.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35" y="2213090"/>
            <a:ext cx="2564095" cy="2057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408" y="4355435"/>
            <a:ext cx="2592942" cy="2161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536" y="4355435"/>
            <a:ext cx="2567660" cy="2086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626" y="4355435"/>
            <a:ext cx="2552139" cy="2161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6408" y="2129738"/>
            <a:ext cx="2592942" cy="21412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626" y="2213090"/>
            <a:ext cx="2469011" cy="20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6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2949" y="628650"/>
            <a:ext cx="887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Step-2: Results after classification using Random Forest and converting it to a Binary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167490"/>
            <a:ext cx="3241221" cy="25743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157" y="1167490"/>
            <a:ext cx="3165955" cy="2558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0142" y="1738993"/>
            <a:ext cx="461665" cy="2002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28115" y="1646594"/>
            <a:ext cx="461665" cy="17905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Landsat-8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0141" y="4180113"/>
            <a:ext cx="461665" cy="25472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/>
              <a:t>Image After Classification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728114" y="4145719"/>
            <a:ext cx="461665" cy="25344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           Binary Image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49" y="4141440"/>
            <a:ext cx="3241221" cy="26062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694" y="3998152"/>
            <a:ext cx="3238879" cy="26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41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2950" y="628650"/>
            <a:ext cx="974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Step-2: Results after classification using Support Vector </a:t>
            </a:r>
            <a:r>
              <a:rPr lang="en-US" dirty="0" err="1"/>
              <a:t>Mechine</a:t>
            </a:r>
            <a:r>
              <a:rPr lang="en-US" dirty="0"/>
              <a:t> and converting it to a Binary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167490"/>
            <a:ext cx="3241221" cy="25743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157" y="1167490"/>
            <a:ext cx="3165955" cy="2558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4098470"/>
            <a:ext cx="3256252" cy="2628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157" y="4033303"/>
            <a:ext cx="3165955" cy="25995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0142" y="1738993"/>
            <a:ext cx="461665" cy="2002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28115" y="1646594"/>
            <a:ext cx="461665" cy="17905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Landsat-8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0141" y="4180113"/>
            <a:ext cx="461665" cy="25472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/>
              <a:t>Image After Classification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728114" y="4145719"/>
            <a:ext cx="461665" cy="25344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           Binary Image</a:t>
            </a:r>
          </a:p>
        </p:txBody>
      </p:sp>
    </p:spTree>
    <p:extLst>
      <p:ext uri="{BB962C8B-B14F-4D97-AF65-F5344CB8AC3E}">
        <p14:creationId xmlns:p14="http://schemas.microsoft.com/office/powerpoint/2010/main" val="2491148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50" y="612321"/>
            <a:ext cx="553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Step-3: Random forest VS </a:t>
            </a:r>
            <a:r>
              <a:rPr lang="en-US" dirty="0" err="1"/>
              <a:t>SVM</a:t>
            </a:r>
            <a:r>
              <a:rPr lang="en-US" dirty="0"/>
              <a:t> for basic Training Samples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21" y="1414568"/>
            <a:ext cx="2808516" cy="22583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391934"/>
            <a:ext cx="2825283" cy="2280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1550" y="3984171"/>
            <a:ext cx="40086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Training Samples:</a:t>
            </a:r>
          </a:p>
          <a:p>
            <a:r>
              <a:rPr lang="en-US" dirty="0"/>
              <a:t>Water: 1 polygon</a:t>
            </a:r>
          </a:p>
          <a:p>
            <a:r>
              <a:rPr lang="en-US" dirty="0"/>
              <a:t>Grassland: 1 Polygon</a:t>
            </a:r>
          </a:p>
          <a:p>
            <a:r>
              <a:rPr lang="en-US" dirty="0"/>
              <a:t>Forest: 2 Polygons</a:t>
            </a:r>
          </a:p>
          <a:p>
            <a:r>
              <a:rPr lang="en-US" dirty="0"/>
              <a:t>Area of the surface water: </a:t>
            </a:r>
            <a:r>
              <a:rPr lang="en-US" b="1" dirty="0">
                <a:solidFill>
                  <a:srgbClr val="FF0000"/>
                </a:solidFill>
              </a:rPr>
              <a:t>102011.4</a:t>
            </a:r>
          </a:p>
          <a:p>
            <a:endParaRPr lang="en-US" dirty="0"/>
          </a:p>
          <a:p>
            <a:r>
              <a:rPr lang="en-US" dirty="0"/>
              <a:t>Water: 3 polygon</a:t>
            </a:r>
          </a:p>
          <a:p>
            <a:r>
              <a:rPr lang="en-US" dirty="0"/>
              <a:t>Grassland: 3 Polygon</a:t>
            </a:r>
          </a:p>
          <a:p>
            <a:r>
              <a:rPr lang="en-US" dirty="0"/>
              <a:t>Forest: 2 Polygons</a:t>
            </a:r>
          </a:p>
          <a:p>
            <a:r>
              <a:rPr lang="en-US" dirty="0"/>
              <a:t>Area of the surface water: </a:t>
            </a:r>
            <a:r>
              <a:rPr lang="en-US" b="1" dirty="0">
                <a:solidFill>
                  <a:srgbClr val="FF0000"/>
                </a:solidFill>
              </a:rPr>
              <a:t>102015.4</a:t>
            </a:r>
          </a:p>
          <a:p>
            <a:endParaRPr lang="en-US" dirty="0"/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9350" y="3984171"/>
            <a:ext cx="40168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Training Samples:</a:t>
            </a:r>
          </a:p>
          <a:p>
            <a:r>
              <a:rPr lang="en-US" dirty="0"/>
              <a:t>Water: 1 polygon</a:t>
            </a:r>
          </a:p>
          <a:p>
            <a:r>
              <a:rPr lang="en-US" dirty="0"/>
              <a:t>Grassland: 1 Polygon</a:t>
            </a:r>
          </a:p>
          <a:p>
            <a:r>
              <a:rPr lang="en-US" dirty="0"/>
              <a:t>Forest: 2 Polygons</a:t>
            </a:r>
          </a:p>
          <a:p>
            <a:r>
              <a:rPr lang="en-US" dirty="0"/>
              <a:t>Area of the surface water: </a:t>
            </a:r>
            <a:r>
              <a:rPr lang="en-US" b="1" dirty="0">
                <a:solidFill>
                  <a:srgbClr val="FF0000"/>
                </a:solidFill>
              </a:rPr>
              <a:t>103148.79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Water: 3 polygon</a:t>
            </a:r>
          </a:p>
          <a:p>
            <a:r>
              <a:rPr lang="en-US" dirty="0"/>
              <a:t>Grassland: 3 Polygon</a:t>
            </a:r>
          </a:p>
          <a:p>
            <a:r>
              <a:rPr lang="en-US" dirty="0"/>
              <a:t>Forest: 2 Polygons</a:t>
            </a:r>
          </a:p>
          <a:p>
            <a:r>
              <a:rPr lang="en-US" dirty="0"/>
              <a:t>Area of the surface water: </a:t>
            </a:r>
            <a:r>
              <a:rPr lang="en-US" b="1" dirty="0">
                <a:solidFill>
                  <a:srgbClr val="FF0000"/>
                </a:solidFill>
              </a:rPr>
              <a:t>103291.91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985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4812</TotalTime>
  <Words>1568</Words>
  <Application>Microsoft Office PowerPoint</Application>
  <PresentationFormat>Widescreen</PresentationFormat>
  <Paragraphs>201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PBIO 4733-001, PBIO 5733-001, GIS 4733-001, GIS 5733-001  Environmental Remote Sensing (Spring 2018) The 2nd Student Project   Surface Water Body Mapping In Himalayan Region</vt:lpstr>
      <vt:lpstr>PowerPoint Presentation</vt:lpstr>
      <vt:lpstr>2.1 Study Area: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PBIO 4733-001, PBIO 5733-001, GIS 4733-001, GIS 5733-001  Environmental Remote Sensing (Spring 2018) The 2nd Student Project   Water Body Mapping</dc:title>
  <dc:creator>eomf</dc:creator>
  <cp:lastModifiedBy>Dheeraj Palakurthy</cp:lastModifiedBy>
  <cp:revision>45</cp:revision>
  <dcterms:created xsi:type="dcterms:W3CDTF">2018-04-27T16:41:39Z</dcterms:created>
  <dcterms:modified xsi:type="dcterms:W3CDTF">2018-05-03T19:01:47Z</dcterms:modified>
</cp:coreProperties>
</file>